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155" autoAdjust="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12/1/2022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2508" y="532014"/>
            <a:ext cx="9035935" cy="4081550"/>
          </a:xfrm>
        </p:spPr>
        <p:txBody>
          <a:bodyPr/>
          <a:lstStyle/>
          <a:p>
            <a:r>
              <a:rPr lang="ru-RU" sz="2400" b="1" spc="-50" dirty="0" smtClean="0">
                <a:solidFill>
                  <a:schemeClr val="accent2">
                    <a:lumMod val="75000"/>
                  </a:schemeClr>
                </a:solidFill>
                <a:latin typeface="Microsoft Sans Serif"/>
                <a:cs typeface="Microsoft Sans Serif"/>
              </a:rPr>
              <a:t/>
            </a:r>
            <a:br>
              <a:rPr lang="ru-RU" sz="2400" b="1" spc="-50" dirty="0" smtClean="0">
                <a:solidFill>
                  <a:schemeClr val="accent2">
                    <a:lumMod val="75000"/>
                  </a:schemeClr>
                </a:solidFill>
                <a:latin typeface="Microsoft Sans Serif"/>
                <a:cs typeface="Microsoft Sans Serif"/>
              </a:rPr>
            </a:br>
            <a:r>
              <a:rPr lang="ru-RU" sz="2400" b="1" spc="-50" dirty="0">
                <a:solidFill>
                  <a:schemeClr val="accent2">
                    <a:lumMod val="75000"/>
                  </a:schemeClr>
                </a:solidFill>
                <a:latin typeface="Microsoft Sans Serif"/>
                <a:cs typeface="Microsoft Sans Serif"/>
              </a:rPr>
              <a:t/>
            </a:r>
            <a:br>
              <a:rPr lang="ru-RU" sz="2400" b="1" spc="-50" dirty="0">
                <a:solidFill>
                  <a:schemeClr val="accent2">
                    <a:lumMod val="75000"/>
                  </a:schemeClr>
                </a:solidFill>
                <a:latin typeface="Microsoft Sans Serif"/>
                <a:cs typeface="Microsoft Sans Serif"/>
              </a:rPr>
            </a:br>
            <a:r>
              <a:rPr lang="ru-RU" sz="2400" b="1" spc="-50" dirty="0" smtClean="0">
                <a:solidFill>
                  <a:schemeClr val="accent2">
                    <a:lumMod val="75000"/>
                  </a:schemeClr>
                </a:solidFill>
                <a:latin typeface="Microsoft Sans Serif"/>
                <a:cs typeface="Microsoft Sans Serif"/>
              </a:rPr>
              <a:t/>
            </a:r>
            <a:br>
              <a:rPr lang="ru-RU" sz="2400" b="1" spc="-50" dirty="0" smtClean="0">
                <a:solidFill>
                  <a:schemeClr val="accent2">
                    <a:lumMod val="75000"/>
                  </a:schemeClr>
                </a:solidFill>
                <a:latin typeface="Microsoft Sans Serif"/>
                <a:cs typeface="Microsoft Sans Serif"/>
              </a:rPr>
            </a:br>
            <a:r>
              <a:rPr lang="ru-RU" sz="2400" b="1" spc="-50" dirty="0">
                <a:solidFill>
                  <a:schemeClr val="accent2">
                    <a:lumMod val="75000"/>
                  </a:schemeClr>
                </a:solidFill>
                <a:latin typeface="Microsoft Sans Serif"/>
                <a:cs typeface="Microsoft Sans Serif"/>
              </a:rPr>
              <a:t/>
            </a:r>
            <a:br>
              <a:rPr lang="ru-RU" sz="2400" b="1" spc="-50" dirty="0">
                <a:solidFill>
                  <a:schemeClr val="accent2">
                    <a:lumMod val="75000"/>
                  </a:schemeClr>
                </a:solidFill>
                <a:latin typeface="Microsoft Sans Serif"/>
                <a:cs typeface="Microsoft Sans Serif"/>
              </a:rPr>
            </a:br>
            <a:r>
              <a:rPr lang="ru-RU" sz="2400" b="1" spc="-50" dirty="0" smtClean="0">
                <a:solidFill>
                  <a:schemeClr val="accent2">
                    <a:lumMod val="75000"/>
                  </a:schemeClr>
                </a:solidFill>
                <a:latin typeface="Microsoft Sans Serif"/>
                <a:cs typeface="Microsoft Sans Serif"/>
              </a:rPr>
              <a:t/>
            </a:r>
            <a:br>
              <a:rPr lang="ru-RU" sz="2400" b="1" spc="-50" dirty="0" smtClean="0">
                <a:solidFill>
                  <a:schemeClr val="accent2">
                    <a:lumMod val="75000"/>
                  </a:schemeClr>
                </a:solidFill>
                <a:latin typeface="Microsoft Sans Serif"/>
                <a:cs typeface="Microsoft Sans Serif"/>
              </a:rPr>
            </a:br>
            <a:r>
              <a:rPr lang="ru-RU" sz="2400" b="1" spc="-50" dirty="0" smtClean="0">
                <a:solidFill>
                  <a:schemeClr val="accent2">
                    <a:lumMod val="75000"/>
                  </a:schemeClr>
                </a:solidFill>
                <a:latin typeface="Microsoft Sans Serif"/>
                <a:cs typeface="Microsoft Sans Serif"/>
              </a:rPr>
              <a:t/>
            </a:r>
            <a:br>
              <a:rPr lang="ru-RU" sz="2400" b="1" spc="-50" dirty="0" smtClean="0">
                <a:solidFill>
                  <a:schemeClr val="accent2">
                    <a:lumMod val="75000"/>
                  </a:schemeClr>
                </a:solidFill>
                <a:latin typeface="Microsoft Sans Serif"/>
                <a:cs typeface="Microsoft Sans Serif"/>
              </a:rPr>
            </a:br>
            <a:r>
              <a:rPr lang="ru-RU" sz="2400" b="1" spc="-50" dirty="0" smtClean="0">
                <a:solidFill>
                  <a:schemeClr val="tx1"/>
                </a:solidFill>
                <a:latin typeface="Microsoft Sans Serif"/>
                <a:cs typeface="Microsoft Sans Serif"/>
              </a:rPr>
              <a:t>«</a:t>
            </a:r>
            <a:r>
              <a:rPr lang="ru-RU" sz="2400" b="1" spc="-50" dirty="0">
                <a:solidFill>
                  <a:schemeClr val="tx1"/>
                </a:solidFill>
                <a:latin typeface="Microsoft Sans Serif"/>
                <a:cs typeface="Microsoft Sans Serif"/>
              </a:rPr>
              <a:t>МЕТОДИЧЕСКАЯ</a:t>
            </a:r>
            <a:r>
              <a:rPr lang="ru-RU" sz="2400" b="1" spc="25" dirty="0">
                <a:solidFill>
                  <a:schemeClr val="tx1"/>
                </a:solidFill>
                <a:latin typeface="Microsoft Sans Serif"/>
                <a:cs typeface="Microsoft Sans Serif"/>
              </a:rPr>
              <a:t> </a:t>
            </a:r>
            <a:r>
              <a:rPr lang="ru-RU" sz="2400" b="1" spc="-60" dirty="0" smtClean="0">
                <a:solidFill>
                  <a:schemeClr val="tx1"/>
                </a:solidFill>
                <a:latin typeface="Microsoft Sans Serif"/>
                <a:cs typeface="Microsoft Sans Serif"/>
              </a:rPr>
              <a:t>КИНО - ФОТО</a:t>
            </a:r>
            <a:r>
              <a:rPr lang="ru-RU" sz="2400" b="1" spc="30" dirty="0" smtClean="0">
                <a:solidFill>
                  <a:schemeClr val="tx1"/>
                </a:solidFill>
                <a:latin typeface="Microsoft Sans Serif"/>
                <a:cs typeface="Microsoft Sans Serif"/>
              </a:rPr>
              <a:t> </a:t>
            </a:r>
            <a:r>
              <a:rPr lang="ru-RU" sz="2400" b="1" spc="-40" dirty="0" smtClean="0">
                <a:solidFill>
                  <a:schemeClr val="tx1"/>
                </a:solidFill>
                <a:latin typeface="Microsoft Sans Serif"/>
                <a:cs typeface="Microsoft Sans Serif"/>
              </a:rPr>
              <a:t>МУЛЬТ - СТУДИЯ</a:t>
            </a:r>
            <a:r>
              <a:rPr lang="ru-RU" sz="2400" b="1" spc="65" dirty="0" smtClean="0">
                <a:solidFill>
                  <a:schemeClr val="tx1"/>
                </a:solidFill>
                <a:latin typeface="Tahoma"/>
                <a:cs typeface="Tahoma"/>
              </a:rPr>
              <a:t>»</a:t>
            </a:r>
            <a:br>
              <a:rPr lang="ru-RU" sz="2400" b="1" spc="65" dirty="0" smtClean="0">
                <a:solidFill>
                  <a:schemeClr val="tx1"/>
                </a:solidFill>
                <a:latin typeface="Tahoma"/>
                <a:cs typeface="Tahoma"/>
              </a:rPr>
            </a:br>
            <a:r>
              <a:rPr lang="ru-RU" sz="2800" b="1" spc="25" dirty="0">
                <a:solidFill>
                  <a:schemeClr val="tx1"/>
                </a:solidFill>
                <a:latin typeface="Tahoma"/>
                <a:cs typeface="Tahoma"/>
              </a:rPr>
              <a:t>«</a:t>
            </a:r>
            <a:r>
              <a:rPr lang="ru-RU" sz="2800" b="1" spc="-15" dirty="0">
                <a:solidFill>
                  <a:schemeClr val="tx1"/>
                </a:solidFill>
                <a:latin typeface="Microsoft Sans Serif"/>
                <a:cs typeface="Microsoft Sans Serif"/>
              </a:rPr>
              <a:t>НОМИНАЦИЯ</a:t>
            </a:r>
            <a:r>
              <a:rPr lang="ru-RU" sz="2800" b="1" spc="45" dirty="0">
                <a:solidFill>
                  <a:schemeClr val="tx1"/>
                </a:solidFill>
                <a:latin typeface="Microsoft Sans Serif"/>
                <a:cs typeface="Microsoft Sans Serif"/>
              </a:rPr>
              <a:t> </a:t>
            </a:r>
            <a:r>
              <a:rPr lang="ru-RU" sz="2800" b="1" spc="-55" dirty="0">
                <a:solidFill>
                  <a:schemeClr val="tx1"/>
                </a:solidFill>
                <a:latin typeface="Microsoft Sans Serif"/>
                <a:cs typeface="Microsoft Sans Serif"/>
              </a:rPr>
              <a:t>МЕТОДИЧЕСКИХ</a:t>
            </a:r>
            <a:r>
              <a:rPr lang="ru-RU" sz="2800" b="1" spc="50" dirty="0">
                <a:solidFill>
                  <a:schemeClr val="tx1"/>
                </a:solidFill>
                <a:latin typeface="Microsoft Sans Serif"/>
                <a:cs typeface="Microsoft Sans Serif"/>
              </a:rPr>
              <a:t> </a:t>
            </a:r>
            <a:r>
              <a:rPr lang="ru-RU" sz="2800" b="1" spc="-50" dirty="0">
                <a:solidFill>
                  <a:schemeClr val="tx1"/>
                </a:solidFill>
                <a:latin typeface="Microsoft Sans Serif"/>
                <a:cs typeface="Microsoft Sans Serif"/>
              </a:rPr>
              <a:t>КЕЙСОВ</a:t>
            </a:r>
            <a:r>
              <a:rPr lang="ru-RU" sz="2800" b="1" spc="50" dirty="0">
                <a:solidFill>
                  <a:schemeClr val="tx1"/>
                </a:solidFill>
                <a:latin typeface="Microsoft Sans Serif"/>
                <a:cs typeface="Microsoft Sans Serif"/>
              </a:rPr>
              <a:t> </a:t>
            </a:r>
            <a:r>
              <a:rPr lang="ru-RU" sz="2800" b="1" spc="-10" dirty="0">
                <a:solidFill>
                  <a:schemeClr val="tx1"/>
                </a:solidFill>
                <a:latin typeface="Microsoft Sans Serif"/>
                <a:cs typeface="Microsoft Sans Serif"/>
              </a:rPr>
              <a:t>ПО</a:t>
            </a:r>
            <a:r>
              <a:rPr lang="ru-RU" sz="2800" b="1" spc="50" dirty="0">
                <a:solidFill>
                  <a:schemeClr val="tx1"/>
                </a:solidFill>
                <a:latin typeface="Microsoft Sans Serif"/>
                <a:cs typeface="Microsoft Sans Serif"/>
              </a:rPr>
              <a:t> </a:t>
            </a:r>
            <a:r>
              <a:rPr lang="ru-RU" sz="2800" b="1" spc="-100" dirty="0">
                <a:solidFill>
                  <a:schemeClr val="tx1"/>
                </a:solidFill>
                <a:latin typeface="Microsoft Sans Serif"/>
                <a:cs typeface="Microsoft Sans Serif"/>
              </a:rPr>
              <a:t>ДОП</a:t>
            </a:r>
            <a:r>
              <a:rPr lang="ru-RU" sz="2800" b="1" spc="50" dirty="0">
                <a:solidFill>
                  <a:schemeClr val="tx1"/>
                </a:solidFill>
                <a:latin typeface="Microsoft Sans Serif"/>
                <a:cs typeface="Microsoft Sans Serif"/>
              </a:rPr>
              <a:t> </a:t>
            </a:r>
            <a:r>
              <a:rPr lang="ru-RU" sz="2800" b="1" spc="-25" dirty="0">
                <a:solidFill>
                  <a:schemeClr val="tx1"/>
                </a:solidFill>
                <a:latin typeface="Microsoft Sans Serif"/>
                <a:cs typeface="Microsoft Sans Serif"/>
              </a:rPr>
              <a:t>ХУДОЖЕСТВЕННОЙ</a:t>
            </a:r>
            <a:r>
              <a:rPr lang="ru-RU" sz="2800" b="1" spc="45" dirty="0">
                <a:solidFill>
                  <a:schemeClr val="tx1"/>
                </a:solidFill>
                <a:latin typeface="Microsoft Sans Serif"/>
                <a:cs typeface="Microsoft Sans Serif"/>
              </a:rPr>
              <a:t> </a:t>
            </a:r>
            <a:r>
              <a:rPr lang="ru-RU" sz="2800" b="1" spc="-20" dirty="0">
                <a:solidFill>
                  <a:schemeClr val="tx1"/>
                </a:solidFill>
                <a:latin typeface="Microsoft Sans Serif"/>
                <a:cs typeface="Microsoft Sans Serif"/>
              </a:rPr>
              <a:t>НАПРАВЛЕННОСТИ»</a:t>
            </a:r>
            <a:r>
              <a:rPr lang="ru-RU" b="1" spc="-20" dirty="0">
                <a:solidFill>
                  <a:schemeClr val="tx1"/>
                </a:solidFill>
                <a:latin typeface="Microsoft Sans Serif"/>
                <a:cs typeface="Microsoft Sans Serif"/>
              </a:rPr>
              <a:t/>
            </a:r>
            <a:br>
              <a:rPr lang="ru-RU" b="1" spc="-20" dirty="0">
                <a:solidFill>
                  <a:schemeClr val="tx1"/>
                </a:solidFill>
                <a:latin typeface="Microsoft Sans Serif"/>
                <a:cs typeface="Microsoft Sans Serif"/>
              </a:rPr>
            </a:br>
            <a:r>
              <a:rPr lang="ru-RU" b="1" spc="65" dirty="0">
                <a:solidFill>
                  <a:schemeClr val="accent2">
                    <a:lumMod val="75000"/>
                  </a:schemeClr>
                </a:solidFill>
                <a:latin typeface="Tahoma"/>
                <a:cs typeface="Tahoma"/>
              </a:rPr>
              <a:t/>
            </a:r>
            <a:br>
              <a:rPr lang="ru-RU" b="1" spc="65" dirty="0">
                <a:solidFill>
                  <a:schemeClr val="accent2">
                    <a:lumMod val="75000"/>
                  </a:schemeClr>
                </a:solidFill>
                <a:latin typeface="Tahoma"/>
                <a:cs typeface="Tahoma"/>
              </a:rPr>
            </a:br>
            <a:endParaRPr lang="ru-RU" dirty="0"/>
          </a:p>
        </p:txBody>
      </p:sp>
      <p:sp>
        <p:nvSpPr>
          <p:cNvPr id="3" name="Подзаголовок 2"/>
          <p:cNvSpPr>
            <a:spLocks noGrp="1"/>
          </p:cNvSpPr>
          <p:nvPr>
            <p:ph type="subTitle" idx="1"/>
          </p:nvPr>
        </p:nvSpPr>
        <p:spPr>
          <a:xfrm>
            <a:off x="548640" y="2734887"/>
            <a:ext cx="8262851" cy="3374968"/>
          </a:xfrm>
        </p:spPr>
        <p:txBody>
          <a:bodyPr>
            <a:normAutofit/>
          </a:bodyPr>
          <a:lstStyle/>
          <a:p>
            <a:pPr algn="ctr"/>
            <a:r>
              <a:rPr lang="ru-RU" b="1" dirty="0" smtClean="0">
                <a:solidFill>
                  <a:srgbClr val="800000"/>
                </a:solidFill>
              </a:rPr>
              <a:t>Автор </a:t>
            </a:r>
            <a:r>
              <a:rPr lang="ru-RU" b="1" dirty="0">
                <a:solidFill>
                  <a:srgbClr val="800000"/>
                </a:solidFill>
              </a:rPr>
              <a:t>разработки: Педагог дополнительного образования МБОУ «СОШ №19» г. </a:t>
            </a:r>
            <a:r>
              <a:rPr lang="ru-RU" b="1" dirty="0" smtClean="0">
                <a:solidFill>
                  <a:srgbClr val="800000"/>
                </a:solidFill>
              </a:rPr>
              <a:t>Грозного</a:t>
            </a:r>
          </a:p>
          <a:p>
            <a:pPr algn="ctr"/>
            <a:endParaRPr lang="ru-RU" b="1" dirty="0">
              <a:solidFill>
                <a:schemeClr val="tx1"/>
              </a:solidFill>
            </a:endParaRPr>
          </a:p>
          <a:p>
            <a:pPr algn="ctr"/>
            <a:r>
              <a:rPr lang="ru-RU" b="1" i="1" dirty="0" err="1">
                <a:solidFill>
                  <a:schemeClr val="tx1"/>
                </a:solidFill>
              </a:rPr>
              <a:t>Магамшарипова</a:t>
            </a:r>
            <a:r>
              <a:rPr lang="ru-RU" b="1" i="1" dirty="0">
                <a:solidFill>
                  <a:schemeClr val="tx1"/>
                </a:solidFill>
              </a:rPr>
              <a:t> Фатима </a:t>
            </a:r>
            <a:r>
              <a:rPr lang="ru-RU" b="1" i="1" dirty="0" err="1" smtClean="0">
                <a:solidFill>
                  <a:schemeClr val="tx1"/>
                </a:solidFill>
              </a:rPr>
              <a:t>Мусаевна</a:t>
            </a:r>
            <a:endParaRPr lang="ru-RU" b="1" i="1" dirty="0" smtClean="0">
              <a:solidFill>
                <a:schemeClr val="tx1"/>
              </a:solidFill>
            </a:endParaRPr>
          </a:p>
          <a:p>
            <a:pPr algn="ctr"/>
            <a:endParaRPr lang="ru-RU" b="1" dirty="0">
              <a:solidFill>
                <a:schemeClr val="tx1"/>
              </a:solidFill>
            </a:endParaRPr>
          </a:p>
          <a:p>
            <a:pPr algn="ctr"/>
            <a:r>
              <a:rPr lang="ru-RU" b="1" dirty="0" smtClean="0">
                <a:solidFill>
                  <a:srgbClr val="800000"/>
                </a:solidFill>
              </a:rPr>
              <a:t>Кружок «школьное телевидение»</a:t>
            </a:r>
            <a:endParaRPr lang="ru-RU" b="1" dirty="0">
              <a:solidFill>
                <a:srgbClr val="800000"/>
              </a:solidFill>
            </a:endParaRP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005" y="1227426"/>
            <a:ext cx="2503949" cy="174307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3004" y="3211670"/>
            <a:ext cx="2503949" cy="2091850"/>
          </a:xfrm>
          <a:prstGeom prst="rect">
            <a:avLst/>
          </a:prstGeom>
        </p:spPr>
      </p:pic>
    </p:spTree>
    <p:extLst>
      <p:ext uri="{BB962C8B-B14F-4D97-AF65-F5344CB8AC3E}">
        <p14:creationId xmlns:p14="http://schemas.microsoft.com/office/powerpoint/2010/main" val="67627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2634" y="1155469"/>
            <a:ext cx="7764086" cy="4222865"/>
          </a:xfrm>
        </p:spPr>
        <p:txBody>
          <a:bodyPr/>
          <a:lstStyle/>
          <a:p>
            <a:pPr algn="ctr"/>
            <a:r>
              <a:rPr lang="ru-RU" sz="2400" b="1" dirty="0"/>
              <a:t>Новости. </a:t>
            </a:r>
            <a:r>
              <a:rPr lang="ru-RU" sz="2400" b="1" dirty="0" smtClean="0"/>
              <a:t/>
            </a:r>
            <a:br>
              <a:rPr lang="ru-RU" sz="2400" b="1" dirty="0" smtClean="0"/>
            </a:br>
            <a:r>
              <a:rPr lang="ru-RU" sz="2400" dirty="0"/>
              <a:t/>
            </a:r>
            <a:br>
              <a:rPr lang="ru-RU" sz="2400" dirty="0"/>
            </a:br>
            <a:r>
              <a:rPr lang="ru-RU" sz="2400" dirty="0"/>
              <a:t>Критерии отбора новостей. </a:t>
            </a:r>
            <a:r>
              <a:rPr lang="ru-RU" sz="2400" dirty="0" err="1"/>
              <a:t>Вѐрстка</a:t>
            </a:r>
            <a:r>
              <a:rPr lang="ru-RU" sz="2400" dirty="0"/>
              <a:t> новостного выпуска. «Классический», «домашний», «публицистический» стиль новостей. Сбор информации. Источники информации. Достоверность информации. Информационный повод. Особенности работы над информационным сюжетом. «Подводка» к информационному сюжету. </a:t>
            </a:r>
            <a:r>
              <a:rPr lang="ru-RU" sz="2000" dirty="0"/>
              <a:t/>
            </a:r>
            <a:br>
              <a:rPr lang="ru-RU" sz="2000" dirty="0"/>
            </a:b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20" y="1628644"/>
            <a:ext cx="3981797" cy="2256950"/>
          </a:xfrm>
          <a:prstGeom prst="rect">
            <a:avLst/>
          </a:prstGeom>
        </p:spPr>
      </p:pic>
    </p:spTree>
    <p:extLst>
      <p:ext uri="{BB962C8B-B14F-4D97-AF65-F5344CB8AC3E}">
        <p14:creationId xmlns:p14="http://schemas.microsoft.com/office/powerpoint/2010/main" val="190056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2263" y="756458"/>
            <a:ext cx="7639396" cy="4854633"/>
          </a:xfrm>
        </p:spPr>
        <p:txBody>
          <a:bodyPr/>
          <a:lstStyle/>
          <a:p>
            <a:pPr algn="ctr"/>
            <a:r>
              <a:rPr lang="ru-RU" sz="2000" b="1" dirty="0" smtClean="0"/>
              <a:t>Интервью</a:t>
            </a:r>
            <a:br>
              <a:rPr lang="ru-RU" sz="2000" b="1" dirty="0" smtClean="0"/>
            </a:br>
            <a:r>
              <a:rPr lang="ru-RU" sz="2000" dirty="0"/>
              <a:t/>
            </a:r>
            <a:br>
              <a:rPr lang="ru-RU" sz="2000" dirty="0"/>
            </a:br>
            <a:r>
              <a:rPr lang="ru-RU" sz="2000" dirty="0"/>
              <a:t>Цели и особенности интервью. Активное слушание. Коммуникативные техники. Подготовка вопросов для интервью. Требования к вопросу. Взаимодействие журналиста и оператора при </a:t>
            </a:r>
            <a:r>
              <a:rPr lang="ru-RU" sz="2000" dirty="0" err="1"/>
              <a:t>съѐмке</a:t>
            </a:r>
            <a:r>
              <a:rPr lang="ru-RU" sz="2000" dirty="0"/>
              <a:t> интервью. </a:t>
            </a:r>
            <a:r>
              <a:rPr lang="ru-RU" dirty="0"/>
              <a:t/>
            </a:r>
            <a:br>
              <a:rPr lang="ru-RU" dirty="0"/>
            </a:br>
            <a:r>
              <a:rPr lang="ru-RU" sz="2000" dirty="0" smtClean="0"/>
              <a:t/>
            </a:r>
            <a:br>
              <a:rPr lang="ru-RU" sz="2000" dirty="0" smtClean="0"/>
            </a:br>
            <a:r>
              <a:rPr lang="ru-RU" sz="2000" b="1" dirty="0"/>
              <a:t>Документальный </a:t>
            </a:r>
            <a:r>
              <a:rPr lang="ru-RU" sz="2000" b="1" dirty="0" smtClean="0"/>
              <a:t>видеофильм</a:t>
            </a:r>
            <a:br>
              <a:rPr lang="ru-RU" sz="2000" b="1" dirty="0" smtClean="0"/>
            </a:br>
            <a:r>
              <a:rPr lang="ru-RU" sz="2000" b="1" dirty="0" smtClean="0"/>
              <a:t> </a:t>
            </a:r>
            <a:r>
              <a:rPr lang="ru-RU" sz="2000" dirty="0"/>
              <a:t/>
            </a:r>
            <a:br>
              <a:rPr lang="ru-RU" sz="2000" dirty="0"/>
            </a:br>
            <a:r>
              <a:rPr lang="ru-RU" sz="2000" dirty="0"/>
              <a:t>Художественная </a:t>
            </a:r>
            <a:r>
              <a:rPr lang="ru-RU" sz="2000" dirty="0" err="1"/>
              <a:t>документалистика</a:t>
            </a:r>
            <a:r>
              <a:rPr lang="ru-RU" sz="2000" dirty="0"/>
              <a:t>. Этапы работы над сценарием документального фильма. </a:t>
            </a:r>
            <a:r>
              <a:rPr lang="ru-RU" sz="2000" dirty="0" err="1"/>
              <a:t>Съѐмки</a:t>
            </a:r>
            <a:r>
              <a:rPr lang="ru-RU" sz="2000" dirty="0"/>
              <a:t> документального фильма: особенности работы с героями и натурой. Использование архивных материалов.</a:t>
            </a:r>
            <a:br>
              <a:rPr lang="ru-RU" sz="2000" dirty="0"/>
            </a:b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233" y="1413163"/>
            <a:ext cx="3499658" cy="3906982"/>
          </a:xfrm>
          <a:prstGeom prst="rect">
            <a:avLst/>
          </a:prstGeom>
        </p:spPr>
      </p:pic>
    </p:spTree>
    <p:extLst>
      <p:ext uri="{BB962C8B-B14F-4D97-AF65-F5344CB8AC3E}">
        <p14:creationId xmlns:p14="http://schemas.microsoft.com/office/powerpoint/2010/main" val="116988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507077"/>
            <a:ext cx="7140633" cy="5311832"/>
          </a:xfrm>
        </p:spPr>
        <p:txBody>
          <a:bodyPr/>
          <a:lstStyle/>
          <a:p>
            <a:pPr algn="ctr"/>
            <a:r>
              <a:rPr lang="ru-RU" sz="1800" b="1" dirty="0" smtClean="0"/>
              <a:t/>
            </a:r>
            <a:br>
              <a:rPr lang="ru-RU" sz="1800" b="1" dirty="0" smtClean="0"/>
            </a:br>
            <a:r>
              <a:rPr lang="ru-RU" sz="1800" b="1" dirty="0"/>
              <a:t/>
            </a:r>
            <a:br>
              <a:rPr lang="ru-RU" sz="1800" b="1" dirty="0"/>
            </a:br>
            <a:r>
              <a:rPr lang="ru-RU" sz="1800" b="1" dirty="0"/>
              <a:t>Ведущий </a:t>
            </a:r>
            <a:r>
              <a:rPr lang="ru-RU" sz="1800" b="1" dirty="0" smtClean="0"/>
              <a:t>телепрограммы </a:t>
            </a:r>
            <a:br>
              <a:rPr lang="ru-RU" sz="1800" b="1" dirty="0" smtClean="0"/>
            </a:br>
            <a:r>
              <a:rPr lang="ru-RU" sz="1800" dirty="0"/>
              <a:t/>
            </a:r>
            <a:br>
              <a:rPr lang="ru-RU" sz="1800" dirty="0"/>
            </a:br>
            <a:r>
              <a:rPr lang="ru-RU" sz="1800" dirty="0"/>
              <a:t>Ведение эфира. Имидж ведущего. Речь на телевидении. Интонация, логические паузы, акценты в речи. Принципы работы ведущего с оператором в студии.</a:t>
            </a:r>
            <a:br>
              <a:rPr lang="ru-RU" sz="1800" dirty="0"/>
            </a:br>
            <a:r>
              <a:rPr lang="ru-RU" sz="2400" dirty="0" smtClean="0"/>
              <a:t/>
            </a:r>
            <a:br>
              <a:rPr lang="ru-RU" sz="2400" dirty="0" smtClean="0"/>
            </a:br>
            <a:r>
              <a:rPr lang="ru-RU" sz="1600" dirty="0"/>
              <a:t/>
            </a:r>
            <a:br>
              <a:rPr lang="ru-RU" sz="1600" dirty="0"/>
            </a:br>
            <a:r>
              <a:rPr lang="ru-RU" sz="2000" b="1" dirty="0" smtClean="0"/>
              <a:t>Видеокамера</a:t>
            </a:r>
            <a:r>
              <a:rPr lang="ru-RU" sz="2000" b="1" dirty="0"/>
              <a:t> </a:t>
            </a:r>
            <a:r>
              <a:rPr lang="ru-RU" sz="2000" dirty="0"/>
              <a:t/>
            </a:r>
            <a:br>
              <a:rPr lang="ru-RU" sz="2000" dirty="0"/>
            </a:br>
            <a:r>
              <a:rPr lang="ru-RU" sz="2000" dirty="0"/>
              <a:t>Устройство цифровой видеокамеры. Обращение с видеокамерой. Функциональное назначение элементов управления видеокамерой и их грамотное применение. Техника безопасности при работе с видеокамерой. </a:t>
            </a:r>
            <a:br>
              <a:rPr lang="ru-RU" sz="2000" dirty="0"/>
            </a:br>
            <a:r>
              <a:rPr lang="ru-RU" sz="2000" dirty="0"/>
              <a:t>Также другие возможности видеокамеры – качественное фотографирование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418" y="1612669"/>
            <a:ext cx="3458095" cy="2529147"/>
          </a:xfrm>
          <a:prstGeom prst="rect">
            <a:avLst/>
          </a:prstGeom>
        </p:spPr>
      </p:pic>
    </p:spTree>
    <p:extLst>
      <p:ext uri="{BB962C8B-B14F-4D97-AF65-F5344CB8AC3E}">
        <p14:creationId xmlns:p14="http://schemas.microsoft.com/office/powerpoint/2010/main" val="40908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2440" y="206189"/>
            <a:ext cx="9183608" cy="6185646"/>
          </a:xfrm>
        </p:spPr>
        <p:txBody>
          <a:bodyPr/>
          <a:lstStyle/>
          <a:p>
            <a:pPr algn="ctr"/>
            <a:r>
              <a:rPr lang="ru-RU" sz="1800" b="1" dirty="0" smtClean="0"/>
              <a:t>Видеоряд. </a:t>
            </a:r>
            <a:r>
              <a:rPr lang="ru-RU" sz="1800" dirty="0" smtClean="0"/>
              <a:t/>
            </a:r>
            <a:br>
              <a:rPr lang="ru-RU" sz="1800" dirty="0" smtClean="0"/>
            </a:br>
            <a:r>
              <a:rPr lang="ru-RU" sz="1800" dirty="0" smtClean="0"/>
              <a:t>Требования к видеоряду. Основные правила </a:t>
            </a:r>
            <a:r>
              <a:rPr lang="ru-RU" sz="1800" dirty="0" err="1" smtClean="0"/>
              <a:t>видеосъѐмки</a:t>
            </a:r>
            <a:r>
              <a:rPr lang="ru-RU" sz="1800" dirty="0" smtClean="0"/>
              <a:t>. Баланс белого, освещенность кадра, выравнивание кадра по вертикали. Устойчивость камеры при </a:t>
            </a:r>
            <a:r>
              <a:rPr lang="ru-RU" sz="1800" dirty="0" err="1" smtClean="0"/>
              <a:t>съѐмках</a:t>
            </a:r>
            <a:r>
              <a:rPr lang="ru-RU" sz="1800" dirty="0" smtClean="0"/>
              <a:t> без штатива. </a:t>
            </a:r>
            <a:br>
              <a:rPr lang="ru-RU" sz="1800" dirty="0" smtClean="0"/>
            </a:br>
            <a:r>
              <a:rPr lang="ru-RU" sz="1800" b="1" dirty="0" smtClean="0"/>
              <a:t> Композиция кадра. </a:t>
            </a:r>
            <a:br>
              <a:rPr lang="ru-RU" sz="1800" b="1" dirty="0" smtClean="0"/>
            </a:br>
            <a:r>
              <a:rPr lang="ru-RU" sz="1800" dirty="0" smtClean="0"/>
              <a:t>План: крупный, средний, общий. Ракурс. Перспектива. Глубина кадра. Свет и цвет. </a:t>
            </a:r>
            <a:r>
              <a:rPr lang="ru-RU" sz="1800" dirty="0"/>
              <a:t> </a:t>
            </a:r>
            <a:r>
              <a:rPr lang="ru-RU" sz="1800" dirty="0" smtClean="0"/>
              <a:t/>
            </a:r>
            <a:br>
              <a:rPr lang="ru-RU" sz="1800" dirty="0" smtClean="0"/>
            </a:br>
            <a:r>
              <a:rPr lang="ru-RU" sz="1800" b="1" dirty="0" smtClean="0"/>
              <a:t>Человек </a:t>
            </a:r>
            <a:r>
              <a:rPr lang="ru-RU" sz="1800" b="1" dirty="0"/>
              <a:t>в кадре. </a:t>
            </a:r>
            <a:r>
              <a:rPr lang="ru-RU" sz="1800" dirty="0" smtClean="0"/>
              <a:t/>
            </a:r>
            <a:br>
              <a:rPr lang="ru-RU" sz="1800" dirty="0" smtClean="0"/>
            </a:br>
            <a:r>
              <a:rPr lang="ru-RU" sz="1800" dirty="0" smtClean="0"/>
              <a:t>Выбор </a:t>
            </a:r>
            <a:r>
              <a:rPr lang="ru-RU" sz="1800" dirty="0"/>
              <a:t>плана при </a:t>
            </a:r>
            <a:r>
              <a:rPr lang="ru-RU" sz="1800" dirty="0" err="1"/>
              <a:t>съѐмке</a:t>
            </a:r>
            <a:r>
              <a:rPr lang="ru-RU" sz="1800" dirty="0"/>
              <a:t> человека. Монтаж по крупности. Обрезка, «воздух». </a:t>
            </a:r>
            <a:r>
              <a:rPr lang="ru-RU" sz="1800" dirty="0" err="1"/>
              <a:t>Съѐмка</a:t>
            </a:r>
            <a:r>
              <a:rPr lang="ru-RU" sz="1800" dirty="0"/>
              <a:t> взаимодействующих объектов. </a:t>
            </a:r>
            <a:r>
              <a:rPr lang="ru-RU" sz="1800" dirty="0" err="1"/>
              <a:t>Съѐмки</a:t>
            </a:r>
            <a:r>
              <a:rPr lang="ru-RU" sz="1800" dirty="0"/>
              <a:t> диалога. «Правило </a:t>
            </a:r>
            <a:r>
              <a:rPr lang="ru-RU" sz="1800" dirty="0" err="1"/>
              <a:t>восьмѐрки</a:t>
            </a:r>
            <a:r>
              <a:rPr lang="ru-RU" sz="1800" dirty="0"/>
              <a:t>». </a:t>
            </a:r>
            <a:r>
              <a:rPr lang="ru-RU" sz="1800" dirty="0" err="1"/>
              <a:t>Съѐмка</a:t>
            </a:r>
            <a:r>
              <a:rPr lang="ru-RU" sz="1800" dirty="0"/>
              <a:t> интервью. «Говорящий фон». </a:t>
            </a:r>
            <a:r>
              <a:rPr lang="ru-RU" sz="1800" dirty="0" err="1"/>
              <a:t>Съѐмка</a:t>
            </a:r>
            <a:r>
              <a:rPr lang="ru-RU" sz="1800" dirty="0"/>
              <a:t> «стенд-</a:t>
            </a:r>
            <a:r>
              <a:rPr lang="ru-RU" sz="1800" dirty="0" err="1"/>
              <a:t>апа</a:t>
            </a:r>
            <a:r>
              <a:rPr lang="ru-RU" sz="1800" dirty="0"/>
              <a:t>».</a:t>
            </a:r>
            <a:br>
              <a:rPr lang="ru-RU" sz="1800" dirty="0"/>
            </a:br>
            <a:r>
              <a:rPr lang="ru-RU" sz="2000" dirty="0"/>
              <a:t> </a:t>
            </a:r>
            <a:r>
              <a:rPr lang="ru-RU" sz="2000" b="1" dirty="0" smtClean="0"/>
              <a:t>Внутрикадровый </a:t>
            </a:r>
            <a:r>
              <a:rPr lang="ru-RU" sz="2000" b="1" dirty="0"/>
              <a:t>монтаж</a:t>
            </a:r>
            <a:r>
              <a:rPr lang="ru-RU" sz="2000" dirty="0"/>
              <a:t>. </a:t>
            </a:r>
            <a:r>
              <a:rPr lang="ru-RU" sz="2000" dirty="0" smtClean="0"/>
              <a:t/>
            </a:r>
            <a:br>
              <a:rPr lang="ru-RU" sz="2000" dirty="0" smtClean="0"/>
            </a:br>
            <a:r>
              <a:rPr lang="ru-RU" sz="2000" dirty="0" smtClean="0"/>
              <a:t>Панорама</a:t>
            </a:r>
            <a:r>
              <a:rPr lang="ru-RU" sz="2000" dirty="0"/>
              <a:t>. Переход фокуса. Движение камеры. Монтажная фраза. </a:t>
            </a:r>
            <a:br>
              <a:rPr lang="ru-RU" sz="2000" dirty="0"/>
            </a:br>
            <a:r>
              <a:rPr lang="ru-RU" dirty="0" smtClean="0"/>
              <a:t/>
            </a:r>
            <a:br>
              <a:rPr lang="ru-RU" dirty="0" smtClean="0"/>
            </a:b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059" y="4254986"/>
            <a:ext cx="3600824" cy="2403550"/>
          </a:xfrm>
          <a:prstGeom prst="rect">
            <a:avLst/>
          </a:prstGeom>
        </p:spPr>
      </p:pic>
    </p:spTree>
    <p:extLst>
      <p:ext uri="{BB962C8B-B14F-4D97-AF65-F5344CB8AC3E}">
        <p14:creationId xmlns:p14="http://schemas.microsoft.com/office/powerpoint/2010/main" val="383675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2377" y="923364"/>
            <a:ext cx="8910918" cy="5280211"/>
          </a:xfrm>
        </p:spPr>
        <p:txBody>
          <a:bodyPr/>
          <a:lstStyle/>
          <a:p>
            <a:pPr algn="ctr"/>
            <a:r>
              <a:rPr lang="ru-RU" sz="2000" b="1" dirty="0" err="1"/>
              <a:t>Съѐмка</a:t>
            </a:r>
            <a:r>
              <a:rPr lang="ru-RU" sz="2000" b="1" dirty="0"/>
              <a:t> телесюжета.</a:t>
            </a:r>
            <a:r>
              <a:rPr lang="ru-RU" sz="2000" dirty="0"/>
              <a:t/>
            </a:r>
            <a:br>
              <a:rPr lang="ru-RU" sz="2000" dirty="0"/>
            </a:br>
            <a:r>
              <a:rPr lang="ru-RU" sz="2000" dirty="0"/>
              <a:t> Взаимодействие оператора и журналиста по решению творческой задачи. «Картинка» - основа телесюжета. Алгоритм работы оператора при </a:t>
            </a:r>
            <a:r>
              <a:rPr lang="ru-RU" sz="2000" dirty="0" err="1"/>
              <a:t>съѐмке</a:t>
            </a:r>
            <a:r>
              <a:rPr lang="ru-RU" sz="2000" dirty="0"/>
              <a:t> телесюжета. </a:t>
            </a:r>
            <a:r>
              <a:rPr lang="ru-RU" sz="2000" dirty="0" err="1"/>
              <a:t>Съѐмки</a:t>
            </a:r>
            <a:r>
              <a:rPr lang="ru-RU" sz="2000" dirty="0"/>
              <a:t> в особых условиях освещенности. </a:t>
            </a:r>
            <a:br>
              <a:rPr lang="ru-RU" sz="2000" dirty="0"/>
            </a:br>
            <a:r>
              <a:rPr lang="ru-RU" sz="2000" b="1" dirty="0" smtClean="0"/>
              <a:t>Видеомонтаж</a:t>
            </a:r>
            <a:r>
              <a:rPr lang="ru-RU" sz="2000" b="1" dirty="0"/>
              <a:t>.</a:t>
            </a:r>
            <a:r>
              <a:rPr lang="ru-RU" sz="2000" dirty="0"/>
              <a:t/>
            </a:r>
            <a:br>
              <a:rPr lang="ru-RU" sz="2000" dirty="0"/>
            </a:br>
            <a:r>
              <a:rPr lang="ru-RU" sz="2000" dirty="0"/>
              <a:t>Тема 15. Основы видеомонтажа. </a:t>
            </a:r>
            <a:br>
              <a:rPr lang="ru-RU" sz="2000" dirty="0"/>
            </a:br>
            <a:r>
              <a:rPr lang="ru-RU" sz="2000" dirty="0"/>
              <a:t>Оборудование для видеомонтажа. Основные правила и меры безопасности при обращении с компьютером. Работа с видеофайлами на компьютере. Программы для обработки и просмотра видеофайлов. Требования к компьютеру для видеомонтажа. Технология видеомонтажа. </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647" y="1601004"/>
            <a:ext cx="3009060" cy="166635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647" y="3267355"/>
            <a:ext cx="3009060" cy="1892100"/>
          </a:xfrm>
          <a:prstGeom prst="rect">
            <a:avLst/>
          </a:prstGeom>
        </p:spPr>
      </p:pic>
    </p:spTree>
    <p:extLst>
      <p:ext uri="{BB962C8B-B14F-4D97-AF65-F5344CB8AC3E}">
        <p14:creationId xmlns:p14="http://schemas.microsoft.com/office/powerpoint/2010/main" val="124490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0635" y="268941"/>
            <a:ext cx="8139953" cy="5827059"/>
          </a:xfrm>
        </p:spPr>
        <p:txBody>
          <a:bodyPr/>
          <a:lstStyle/>
          <a:p>
            <a:pPr algn="ctr"/>
            <a:r>
              <a:rPr lang="ru-RU" sz="2000" b="1" dirty="0"/>
              <a:t>Монтажный план </a:t>
            </a:r>
            <a:r>
              <a:rPr lang="ru-RU" sz="2000" b="1" dirty="0" smtClean="0"/>
              <a:t>сюжета</a:t>
            </a:r>
            <a:br>
              <a:rPr lang="ru-RU" sz="2000" b="1" dirty="0" smtClean="0"/>
            </a:br>
            <a:r>
              <a:rPr lang="ru-RU" sz="2000" dirty="0"/>
              <a:t/>
            </a:r>
            <a:br>
              <a:rPr lang="ru-RU" sz="2000" dirty="0"/>
            </a:br>
            <a:r>
              <a:rPr lang="ru-RU" sz="2000" dirty="0"/>
              <a:t>Обработка исходного материала. Создание монтажного листа, монтажного плана сюжета. Принципы монтажа видеоряда. Монтаж по крупности, монтаж по ориентации в пространстве, монтаж по фазе движения и пр. Использование «перебивок», деталей.</a:t>
            </a:r>
            <a:br>
              <a:rPr lang="ru-RU" sz="2000" dirty="0"/>
            </a:br>
            <a:r>
              <a:rPr lang="ru-RU" sz="2000" dirty="0"/>
              <a:t> </a:t>
            </a:r>
            <a:br>
              <a:rPr lang="ru-RU" sz="2000" dirty="0"/>
            </a:br>
            <a:r>
              <a:rPr lang="ru-RU" sz="2000" dirty="0" smtClean="0"/>
              <a:t>Импортирование </a:t>
            </a:r>
            <a:r>
              <a:rPr lang="ru-RU" sz="2000" dirty="0"/>
              <a:t>видеофайлов на компьютер. </a:t>
            </a:r>
            <a:br>
              <a:rPr lang="ru-RU" sz="2000" dirty="0"/>
            </a:br>
            <a:r>
              <a:rPr lang="ru-RU" sz="2000" dirty="0"/>
              <a:t>Работа с программой видеомонтажа. Создание видеофайлов для монтажа видеосюжета. Запись закадрового текста. </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588" y="4333453"/>
            <a:ext cx="3343835" cy="207280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0588" y="2346789"/>
            <a:ext cx="3343835" cy="1900519"/>
          </a:xfrm>
          <a:prstGeom prst="rect">
            <a:avLst/>
          </a:prstGeom>
        </p:spPr>
      </p:pic>
    </p:spTree>
    <p:extLst>
      <p:ext uri="{BB962C8B-B14F-4D97-AF65-F5344CB8AC3E}">
        <p14:creationId xmlns:p14="http://schemas.microsoft.com/office/powerpoint/2010/main" val="419071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4447" y="636494"/>
            <a:ext cx="8166847" cy="4876799"/>
          </a:xfrm>
        </p:spPr>
        <p:txBody>
          <a:bodyPr/>
          <a:lstStyle/>
          <a:p>
            <a:pPr algn="ctr"/>
            <a:r>
              <a:rPr lang="ru-RU" sz="2400" b="1" dirty="0"/>
              <a:t>Программа </a:t>
            </a:r>
            <a:r>
              <a:rPr lang="ru-RU" sz="2400" b="1" dirty="0" smtClean="0"/>
              <a:t>видеомонтажа</a:t>
            </a:r>
            <a:r>
              <a:rPr lang="ru-RU" sz="2400" dirty="0" smtClean="0"/>
              <a:t/>
            </a:r>
            <a:br>
              <a:rPr lang="ru-RU" sz="2400" dirty="0" smtClean="0"/>
            </a:br>
            <a:r>
              <a:rPr lang="ru-RU" sz="2400" dirty="0"/>
              <a:t/>
            </a:r>
            <a:br>
              <a:rPr lang="ru-RU" sz="2400" dirty="0"/>
            </a:br>
            <a:r>
              <a:rPr lang="ru-RU" sz="2400" dirty="0"/>
              <a:t>Основные инструменты программы видеомонтажа. Интерфейс программы. Форматы видеофайлов. Настройки программы для начала работы. </a:t>
            </a:r>
            <a:br>
              <a:rPr lang="ru-RU" sz="2400" dirty="0"/>
            </a:br>
            <a:r>
              <a:rPr lang="ru-RU" sz="2400" b="1" dirty="0"/>
              <a:t> </a:t>
            </a:r>
            <a:br>
              <a:rPr lang="ru-RU" sz="2400" b="1" dirty="0"/>
            </a:br>
            <a:r>
              <a:rPr lang="ru-RU" sz="2400" b="1" dirty="0" smtClean="0"/>
              <a:t>Звуковой </a:t>
            </a:r>
            <a:r>
              <a:rPr lang="ru-RU" sz="2400" b="1" dirty="0"/>
              <a:t>ряд </a:t>
            </a:r>
            <a:r>
              <a:rPr lang="ru-RU" sz="2400" b="1" dirty="0" smtClean="0"/>
              <a:t>телесюжета</a:t>
            </a:r>
            <a:r>
              <a:rPr lang="ru-RU" sz="2400" dirty="0"/>
              <a:t/>
            </a:r>
            <a:br>
              <a:rPr lang="ru-RU" sz="2400" dirty="0"/>
            </a:br>
            <a:r>
              <a:rPr lang="ru-RU" sz="2400" dirty="0"/>
              <a:t>Размещение на дорожке </a:t>
            </a:r>
            <a:r>
              <a:rPr lang="ru-RU" sz="2400" dirty="0" err="1"/>
              <a:t>видеоредактора</a:t>
            </a:r>
            <a:r>
              <a:rPr lang="ru-RU" sz="2400" dirty="0"/>
              <a:t> закадрового теста и </a:t>
            </a:r>
            <a:r>
              <a:rPr lang="ru-RU" sz="2400" dirty="0" err="1"/>
              <a:t>синхронов</a:t>
            </a:r>
            <a:r>
              <a:rPr lang="ru-RU" sz="2400" dirty="0"/>
              <a:t>. </a:t>
            </a:r>
            <a:r>
              <a:rPr lang="ru-RU" sz="2400" dirty="0" smtClean="0"/>
              <a:t>Создание </a:t>
            </a:r>
            <a:r>
              <a:rPr lang="ru-RU" sz="2400" dirty="0"/>
              <a:t>файла проекта. Работа с программой видеомонтажа. </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5741" y="1367678"/>
            <a:ext cx="2994212" cy="197615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741" y="3587282"/>
            <a:ext cx="2994212" cy="1926011"/>
          </a:xfrm>
          <a:prstGeom prst="rect">
            <a:avLst/>
          </a:prstGeom>
        </p:spPr>
      </p:pic>
    </p:spTree>
    <p:extLst>
      <p:ext uri="{BB962C8B-B14F-4D97-AF65-F5344CB8AC3E}">
        <p14:creationId xmlns:p14="http://schemas.microsoft.com/office/powerpoint/2010/main" val="196499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7883" y="636495"/>
            <a:ext cx="7799294" cy="5280212"/>
          </a:xfrm>
        </p:spPr>
        <p:txBody>
          <a:bodyPr/>
          <a:lstStyle/>
          <a:p>
            <a:pPr algn="ctr"/>
            <a:r>
              <a:rPr lang="ru-RU" sz="2000" b="1" dirty="0"/>
              <a:t>Построение </a:t>
            </a:r>
            <a:r>
              <a:rPr lang="ru-RU" sz="2000" b="1" dirty="0" smtClean="0"/>
              <a:t>видеоряда</a:t>
            </a:r>
            <a:r>
              <a:rPr lang="ru-RU" sz="2000" dirty="0"/>
              <a:t/>
            </a:r>
            <a:br>
              <a:rPr lang="ru-RU" sz="2000" dirty="0"/>
            </a:br>
            <a:r>
              <a:rPr lang="ru-RU" sz="2000" dirty="0"/>
              <a:t>Размещение видео на дорожке </a:t>
            </a:r>
            <a:r>
              <a:rPr lang="ru-RU" sz="2000" dirty="0" err="1"/>
              <a:t>видеоредактора</a:t>
            </a:r>
            <a:r>
              <a:rPr lang="ru-RU" sz="2000" dirty="0"/>
              <a:t>. Сочетание звукового ряда с видеорядом сюжета. </a:t>
            </a:r>
            <a:br>
              <a:rPr lang="ru-RU" sz="2000" dirty="0"/>
            </a:br>
            <a:r>
              <a:rPr lang="ru-RU" sz="2000" b="1" dirty="0"/>
              <a:t> </a:t>
            </a:r>
            <a:br>
              <a:rPr lang="ru-RU" sz="2000" b="1" dirty="0"/>
            </a:br>
            <a:r>
              <a:rPr lang="ru-RU" sz="2000" b="1" dirty="0" smtClean="0"/>
              <a:t>Создание </a:t>
            </a:r>
            <a:r>
              <a:rPr lang="ru-RU" sz="2000" b="1" dirty="0"/>
              <a:t>видеофайла </a:t>
            </a:r>
            <a:r>
              <a:rPr lang="ru-RU" sz="2000" b="1" dirty="0" smtClean="0"/>
              <a:t>телесюжета </a:t>
            </a:r>
            <a:r>
              <a:rPr lang="ru-RU" sz="2000" dirty="0"/>
              <a:t/>
            </a:r>
            <a:br>
              <a:rPr lang="ru-RU" sz="2000" dirty="0"/>
            </a:br>
            <a:r>
              <a:rPr lang="ru-RU" sz="2000" dirty="0"/>
              <a:t>Создание видеофайла телесюжета. Экспортирование файла на видеокамеру и другие носители.</a:t>
            </a:r>
            <a:br>
              <a:rPr lang="ru-RU" sz="2000" dirty="0"/>
            </a:br>
            <a:r>
              <a:rPr lang="ru-RU" sz="2000" dirty="0"/>
              <a:t> </a:t>
            </a:r>
            <a:br>
              <a:rPr lang="ru-RU" sz="2000" dirty="0"/>
            </a:br>
            <a:r>
              <a:rPr lang="ru-RU" sz="2000" dirty="0" smtClean="0"/>
              <a:t>Специальные </a:t>
            </a:r>
            <a:r>
              <a:rPr lang="ru-RU" sz="2000" dirty="0"/>
              <a:t>инструменты видеомонтажа. Создание титров и заставок. Эффекты перехода, использование функций. </a:t>
            </a:r>
            <a:r>
              <a:rPr lang="ru-RU" sz="2000" dirty="0" err="1"/>
              <a:t>Видеофильтры</a:t>
            </a:r>
            <a:r>
              <a:rPr lang="ru-RU" sz="2000" dirty="0"/>
              <a:t>. Использование изображений и аудиофайлов при создании видеофайла. </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0940" y="1290918"/>
            <a:ext cx="3370730" cy="241906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940" y="3863789"/>
            <a:ext cx="3370730" cy="2052918"/>
          </a:xfrm>
          <a:prstGeom prst="rect">
            <a:avLst/>
          </a:prstGeom>
        </p:spPr>
      </p:pic>
    </p:spTree>
    <p:extLst>
      <p:ext uri="{BB962C8B-B14F-4D97-AF65-F5344CB8AC3E}">
        <p14:creationId xmlns:p14="http://schemas.microsoft.com/office/powerpoint/2010/main" val="2455494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1318" y="1156447"/>
            <a:ext cx="7888941" cy="4455459"/>
          </a:xfrm>
        </p:spPr>
        <p:txBody>
          <a:bodyPr/>
          <a:lstStyle/>
          <a:p>
            <a:pPr algn="ctr"/>
            <a:r>
              <a:rPr lang="ru-RU" sz="2400" b="1" dirty="0"/>
              <a:t>Кружок «Школьное телевидение» даст возможность накопить опыт для дальнейшей жизни, научит свободно ориентироваться в информационном пространстве и высказывать свою точку зрения на различные значимые события общественной жизни. Занятия по данной программе помогут обучающимся овладеть секретами мастерства журналиста, научиться логически думать, грамотно излагать свои </a:t>
            </a:r>
            <a:r>
              <a:rPr lang="ru-RU" sz="2400" b="1" dirty="0" smtClean="0"/>
              <a:t>мысли и ориентироваться </a:t>
            </a:r>
            <a:r>
              <a:rPr lang="ru-RU" sz="2400" b="1" dirty="0"/>
              <a:t>в информационном </a:t>
            </a:r>
            <a:r>
              <a:rPr lang="ru-RU" sz="2400" b="1" dirty="0" smtClean="0"/>
              <a:t>пространстве.</a:t>
            </a:r>
            <a:endParaRPr lang="ru-RU" sz="24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281" y="1712258"/>
            <a:ext cx="2966197" cy="3343835"/>
          </a:xfrm>
          <a:prstGeom prst="rect">
            <a:avLst/>
          </a:prstGeom>
        </p:spPr>
      </p:pic>
    </p:spTree>
    <p:extLst>
      <p:ext uri="{BB962C8B-B14F-4D97-AF65-F5344CB8AC3E}">
        <p14:creationId xmlns:p14="http://schemas.microsoft.com/office/powerpoint/2010/main" val="1712674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3600" y="1447801"/>
            <a:ext cx="8561293" cy="2102224"/>
          </a:xfrm>
        </p:spPr>
        <p:txBody>
          <a:bodyPr/>
          <a:lstStyle/>
          <a:p>
            <a:r>
              <a:rPr lang="ru-RU" sz="4400" b="1" dirty="0" smtClean="0"/>
              <a:t>БЛАГОДАРЮ ЗА ВНИМАНИЕ!</a:t>
            </a:r>
            <a:endParaRPr lang="ru-RU" sz="4400" b="1" dirty="0"/>
          </a:p>
        </p:txBody>
      </p:sp>
    </p:spTree>
    <p:extLst>
      <p:ext uri="{BB962C8B-B14F-4D97-AF65-F5344CB8AC3E}">
        <p14:creationId xmlns:p14="http://schemas.microsoft.com/office/powerpoint/2010/main" val="4509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4073" y="615141"/>
            <a:ext cx="8869680" cy="5104015"/>
          </a:xfrm>
        </p:spPr>
        <p:txBody>
          <a:bodyPr/>
          <a:lstStyle/>
          <a:p>
            <a:r>
              <a:rPr lang="ru-RU" sz="2400" b="1" dirty="0"/>
              <a:t>Программа представляет собой реализацию </a:t>
            </a:r>
            <a:r>
              <a:rPr lang="ru-RU" sz="2400" b="1" dirty="0" smtClean="0"/>
              <a:t>идеи создания студии </a:t>
            </a:r>
            <a:r>
              <a:rPr lang="ru-RU" sz="2400" b="1" dirty="0"/>
              <a:t>детского телевидения «Школьное Телевидение». </a:t>
            </a:r>
            <a:r>
              <a:rPr lang="ru-RU" sz="2400" b="1" dirty="0" smtClean="0"/>
              <a:t/>
            </a:r>
            <a:br>
              <a:rPr lang="ru-RU" sz="2400" b="1" dirty="0" smtClean="0"/>
            </a:br>
            <a:r>
              <a:rPr lang="ru-RU" sz="2400" b="1" dirty="0"/>
              <a:t/>
            </a:r>
            <a:br>
              <a:rPr lang="ru-RU" sz="2400" b="1" dirty="0"/>
            </a:br>
            <a:r>
              <a:rPr lang="ru-RU" sz="2400" b="1" dirty="0" smtClean="0"/>
              <a:t>Она </a:t>
            </a:r>
            <a:r>
              <a:rPr lang="ru-RU" sz="2400" b="1" dirty="0"/>
              <a:t>предусматривает участие </a:t>
            </a:r>
            <a:r>
              <a:rPr lang="ru-RU" sz="2400" b="1" dirty="0" smtClean="0"/>
              <a:t>учеников 5- </a:t>
            </a:r>
            <a:r>
              <a:rPr lang="ru-RU" sz="2400" b="1" dirty="0"/>
              <a:t>9-х классов в разработке авторских сюжетов, телепередач и тематических видеороликов, работа над которыми включает в себя технические процессы работы на телевидении. </a:t>
            </a:r>
            <a:br>
              <a:rPr lang="ru-RU" sz="2400" b="1" dirty="0"/>
            </a:br>
            <a:r>
              <a:rPr lang="ru-RU" sz="2400" b="1" dirty="0" smtClean="0"/>
              <a:t/>
            </a:r>
            <a:br>
              <a:rPr lang="ru-RU" sz="2400" b="1" dirty="0" smtClean="0"/>
            </a:br>
            <a:r>
              <a:rPr lang="ru-RU" sz="2400" b="1" dirty="0" smtClean="0"/>
              <a:t>На практике осваивают особенности </a:t>
            </a:r>
            <a:br>
              <a:rPr lang="ru-RU" sz="2400" b="1" dirty="0" smtClean="0"/>
            </a:br>
            <a:r>
              <a:rPr lang="ru-RU" sz="2400" b="1" dirty="0" smtClean="0"/>
              <a:t>телевизионных профессий</a:t>
            </a:r>
            <a:r>
              <a:rPr lang="ru-RU" sz="2400" dirty="0"/>
              <a:t/>
            </a:r>
            <a:br>
              <a:rPr lang="ru-RU" sz="2400" dirty="0"/>
            </a:b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846" y="3847495"/>
            <a:ext cx="4165231" cy="2769436"/>
          </a:xfrm>
          <a:prstGeom prst="rect">
            <a:avLst/>
          </a:prstGeom>
        </p:spPr>
      </p:pic>
    </p:spTree>
    <p:extLst>
      <p:ext uri="{BB962C8B-B14F-4D97-AF65-F5344CB8AC3E}">
        <p14:creationId xmlns:p14="http://schemas.microsoft.com/office/powerpoint/2010/main" val="420743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5636" y="498764"/>
            <a:ext cx="9016337" cy="6359236"/>
          </a:xfrm>
        </p:spPr>
        <p:txBody>
          <a:bodyPr/>
          <a:lstStyle/>
          <a:p>
            <a:r>
              <a:rPr lang="ru-RU" sz="1800" b="1" dirty="0"/>
              <a:t>Во все времена средства массовой информации оказывали влияние на формирование мышления </a:t>
            </a:r>
            <a:r>
              <a:rPr lang="ru-RU" sz="1800" b="1" dirty="0" smtClean="0"/>
              <a:t>подростка.</a:t>
            </a:r>
            <a:br>
              <a:rPr lang="ru-RU" sz="1800" b="1" dirty="0" smtClean="0"/>
            </a:br>
            <a:r>
              <a:rPr lang="ru-RU" sz="1800" b="1" dirty="0" smtClean="0"/>
              <a:t/>
            </a:r>
            <a:br>
              <a:rPr lang="ru-RU" sz="1800" b="1" dirty="0" smtClean="0"/>
            </a:br>
            <a:r>
              <a:rPr lang="ru-RU" sz="1800" b="1" dirty="0" smtClean="0"/>
              <a:t>Информация</a:t>
            </a:r>
            <a:r>
              <a:rPr lang="ru-RU" sz="1800" b="1" dirty="0"/>
              <a:t>, получаемая при помощи СМИ, стала уже привычной, наравне информации из книг, учебников, от учителей, родителей. </a:t>
            </a:r>
            <a:r>
              <a:rPr lang="ru-RU" sz="1800" b="1" dirty="0" smtClean="0"/>
              <a:t/>
            </a:r>
            <a:br>
              <a:rPr lang="ru-RU" sz="1800" b="1" dirty="0" smtClean="0"/>
            </a:br>
            <a:r>
              <a:rPr lang="ru-RU" sz="1800" b="1" dirty="0" smtClean="0"/>
              <a:t/>
            </a:r>
            <a:br>
              <a:rPr lang="ru-RU" sz="1800" b="1" dirty="0" smtClean="0"/>
            </a:br>
            <a:r>
              <a:rPr lang="ru-RU" sz="1800" b="1" dirty="0" smtClean="0"/>
              <a:t>Самым </a:t>
            </a:r>
            <a:r>
              <a:rPr lang="ru-RU" sz="1800" b="1" dirty="0"/>
              <a:t>популярным видом СМИ является телевидение, которое по своему эмоциональному и психологическому воздействию на человека преобладает над другими формами отражения реальной жизни. Такой способ познания действительности становится для подростков интереснее, доступнее, что отчасти связано и с развитием новых технологий, которые молодое поколение осваивает довольно оперативно</a:t>
            </a:r>
            <a:r>
              <a:rPr lang="ru-RU" sz="1800" b="1" dirty="0" smtClean="0"/>
              <a:t>.</a:t>
            </a:r>
            <a:br>
              <a:rPr lang="ru-RU" sz="1800" b="1" dirty="0" smtClean="0"/>
            </a:br>
            <a:r>
              <a:rPr lang="ru-RU" sz="1800" b="1" dirty="0"/>
              <a:t/>
            </a:r>
            <a:br>
              <a:rPr lang="ru-RU" sz="1800" b="1" dirty="0"/>
            </a:br>
            <a:r>
              <a:rPr lang="ru-RU" sz="1800" b="1" dirty="0" smtClean="0"/>
              <a:t> </a:t>
            </a:r>
            <a:r>
              <a:rPr lang="ru-RU" sz="1800" b="1" dirty="0"/>
              <a:t>Владение новыми информационными технологиями </a:t>
            </a:r>
            <a:r>
              <a:rPr lang="ru-RU" sz="1800" b="1" dirty="0" smtClean="0"/>
              <a:t>– </a:t>
            </a:r>
            <a:br>
              <a:rPr lang="ru-RU" sz="1800" b="1" dirty="0" smtClean="0"/>
            </a:br>
            <a:r>
              <a:rPr lang="ru-RU" sz="1800" b="1" dirty="0" smtClean="0"/>
              <a:t> одно </a:t>
            </a:r>
            <a:r>
              <a:rPr lang="ru-RU" sz="1800" b="1" dirty="0"/>
              <a:t>из условий конкурентоспособности человека </a:t>
            </a:r>
            <a:r>
              <a:rPr lang="ru-RU" sz="1800" b="1" dirty="0" smtClean="0"/>
              <a:t>в</a:t>
            </a:r>
            <a:br>
              <a:rPr lang="ru-RU" sz="1800" b="1" dirty="0" smtClean="0"/>
            </a:br>
            <a:r>
              <a:rPr lang="ru-RU" sz="1800" b="1" dirty="0" smtClean="0"/>
              <a:t> </a:t>
            </a:r>
            <a:r>
              <a:rPr lang="ru-RU" sz="1800" b="1" dirty="0"/>
              <a:t>современном мире. Следовательно, уже сегодня </a:t>
            </a:r>
            <a:r>
              <a:rPr lang="ru-RU" sz="1800" b="1" dirty="0" smtClean="0"/>
              <a:t>можно</a:t>
            </a:r>
            <a:br>
              <a:rPr lang="ru-RU" sz="1800" b="1" dirty="0" smtClean="0"/>
            </a:br>
            <a:r>
              <a:rPr lang="ru-RU" sz="1800" b="1" dirty="0" smtClean="0"/>
              <a:t> </a:t>
            </a:r>
            <a:r>
              <a:rPr lang="ru-RU" sz="1800" b="1" dirty="0"/>
              <a:t>начинать обучать детей основам телевидения – </a:t>
            </a:r>
            <a:r>
              <a:rPr lang="ru-RU" sz="1800" b="1" dirty="0" smtClean="0"/>
              <a:t>это</a:t>
            </a:r>
            <a:br>
              <a:rPr lang="ru-RU" sz="1800" b="1" dirty="0" smtClean="0"/>
            </a:br>
            <a:r>
              <a:rPr lang="ru-RU" sz="1800" b="1" dirty="0" smtClean="0"/>
              <a:t> </a:t>
            </a:r>
            <a:r>
              <a:rPr lang="ru-RU" sz="1800" b="1" dirty="0"/>
              <a:t>предоставит им значительные конкурентные </a:t>
            </a:r>
            <a:r>
              <a:rPr lang="ru-RU" sz="1800" b="1" dirty="0" smtClean="0"/>
              <a:t>преимущества</a:t>
            </a:r>
            <a:br>
              <a:rPr lang="ru-RU" sz="1800" b="1" dirty="0" smtClean="0"/>
            </a:br>
            <a:r>
              <a:rPr lang="ru-RU" sz="1800" b="1" dirty="0" smtClean="0"/>
              <a:t> </a:t>
            </a:r>
            <a:r>
              <a:rPr lang="ru-RU" sz="1800" b="1" dirty="0"/>
              <a:t>в их будущей сфере деятельности. </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569" y="3871422"/>
            <a:ext cx="4018511" cy="2679007"/>
          </a:xfrm>
          <a:prstGeom prst="rect">
            <a:avLst/>
          </a:prstGeom>
        </p:spPr>
      </p:pic>
    </p:spTree>
    <p:extLst>
      <p:ext uri="{BB962C8B-B14F-4D97-AF65-F5344CB8AC3E}">
        <p14:creationId xmlns:p14="http://schemas.microsoft.com/office/powerpoint/2010/main" val="189449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5389" y="581892"/>
            <a:ext cx="9465224" cy="4838006"/>
          </a:xfrm>
        </p:spPr>
        <p:txBody>
          <a:bodyPr/>
          <a:lstStyle/>
          <a:p>
            <a:r>
              <a:rPr lang="ru-RU" sz="2400" b="1" dirty="0" smtClean="0"/>
              <a:t>Пройдя курс обучения, подростки приобретут начальные навыки профессии тележурналиста, оператора, режиссера, узнают историю, виды и формы СМИ, виды жанров телевизионной журналистики, научатся собирать и обрабатывать информацию, сформируют свою жизненную позицию. </a:t>
            </a:r>
            <a:r>
              <a:rPr lang="ru-RU" dirty="0" smtClean="0"/>
              <a:t/>
            </a:r>
            <a:br>
              <a:rPr lang="ru-RU" dirty="0" smtClean="0"/>
            </a:br>
            <a:r>
              <a:rPr lang="ru-RU" b="1" dirty="0" smtClean="0"/>
              <a:t> </a:t>
            </a:r>
            <a:r>
              <a:rPr lang="ru-RU" dirty="0" smtClean="0"/>
              <a:t/>
            </a:r>
            <a:br>
              <a:rPr lang="ru-RU" dirty="0" smtClean="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93" y="4339387"/>
            <a:ext cx="2902007" cy="203061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166" y="4339386"/>
            <a:ext cx="2671198" cy="203061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2422" y="4339387"/>
            <a:ext cx="3045922" cy="2030615"/>
          </a:xfrm>
          <a:prstGeom prst="rect">
            <a:avLst/>
          </a:prstGeom>
        </p:spPr>
      </p:pic>
      <p:sp>
        <p:nvSpPr>
          <p:cNvPr id="7" name="Стрелка вниз 6"/>
          <p:cNvSpPr/>
          <p:nvPr/>
        </p:nvSpPr>
        <p:spPr>
          <a:xfrm>
            <a:off x="2168280" y="3449925"/>
            <a:ext cx="484632" cy="723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832130" y="3422768"/>
            <a:ext cx="484632" cy="747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9641515" y="3449925"/>
            <a:ext cx="484632" cy="773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2533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1643" y="307572"/>
            <a:ext cx="7963593" cy="2327563"/>
          </a:xfrm>
        </p:spPr>
        <p:txBody>
          <a:bodyPr/>
          <a:lstStyle/>
          <a:p>
            <a:r>
              <a:rPr lang="ru-RU" sz="2000" b="1" dirty="0"/>
              <a:t>Программа «</a:t>
            </a:r>
            <a:r>
              <a:rPr lang="ru-RU" sz="2000" b="1" dirty="0" smtClean="0"/>
              <a:t>Школьное телевидение» </a:t>
            </a:r>
            <a:r>
              <a:rPr lang="ru-RU" sz="2000" b="1" dirty="0"/>
              <a:t>направлена на содействие участия самих ребят в разработке авторских сюжетов, которые включают в себя написание сценария, видеосъемку, монтаж и озвучивание материала</a:t>
            </a:r>
            <a:r>
              <a:rPr lang="ru-RU" sz="2000" b="1" dirty="0" smtClean="0"/>
              <a:t>.</a:t>
            </a:r>
            <a:endParaRPr lang="ru-RU" sz="2000" b="1" dirty="0"/>
          </a:p>
        </p:txBody>
      </p:sp>
      <p:sp>
        <p:nvSpPr>
          <p:cNvPr id="3" name="Подзаголовок 2"/>
          <p:cNvSpPr>
            <a:spLocks noGrp="1"/>
          </p:cNvSpPr>
          <p:nvPr>
            <p:ph type="subTitle" idx="1"/>
          </p:nvPr>
        </p:nvSpPr>
        <p:spPr>
          <a:xfrm>
            <a:off x="681643" y="3208713"/>
            <a:ext cx="7963593" cy="3167149"/>
          </a:xfrm>
        </p:spPr>
        <p:txBody>
          <a:bodyPr>
            <a:noAutofit/>
          </a:bodyPr>
          <a:lstStyle/>
          <a:p>
            <a:r>
              <a:rPr lang="ru-RU" b="1" dirty="0">
                <a:solidFill>
                  <a:schemeClr val="tx1"/>
                </a:solidFill>
              </a:rPr>
              <a:t>Важная особенность телевизионной работы состоит в том, что она является коллективной социально-значимой деятельностью. </a:t>
            </a:r>
            <a:endParaRPr lang="ru-RU" b="1" dirty="0" smtClean="0">
              <a:solidFill>
                <a:schemeClr val="tx1"/>
              </a:solidFill>
            </a:endParaRPr>
          </a:p>
          <a:p>
            <a:r>
              <a:rPr lang="ru-RU" b="1" dirty="0" smtClean="0">
                <a:solidFill>
                  <a:schemeClr val="tx1"/>
                </a:solidFill>
              </a:rPr>
              <a:t>Телевизионная </a:t>
            </a:r>
            <a:r>
              <a:rPr lang="ru-RU" b="1" dirty="0">
                <a:solidFill>
                  <a:schemeClr val="tx1"/>
                </a:solidFill>
              </a:rPr>
              <a:t>передача, новостной блок, тематические видеоролики могут быть подготовлены только общими усилиями творческого коллектива. От этого зависит и успех, и зрительское внимание.</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037" y="1187154"/>
            <a:ext cx="3241963" cy="2561885"/>
          </a:xfrm>
          <a:prstGeom prst="rect">
            <a:avLst/>
          </a:prstGeom>
        </p:spPr>
      </p:pic>
    </p:spTree>
    <p:extLst>
      <p:ext uri="{BB962C8B-B14F-4D97-AF65-F5344CB8AC3E}">
        <p14:creationId xmlns:p14="http://schemas.microsoft.com/office/powerpoint/2010/main" val="285891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2263" y="1271846"/>
            <a:ext cx="8454042" cy="4962699"/>
          </a:xfrm>
        </p:spPr>
        <p:txBody>
          <a:bodyPr/>
          <a:lstStyle/>
          <a:p>
            <a:r>
              <a:rPr lang="ru-RU" sz="2000" dirty="0" smtClean="0"/>
              <a:t/>
            </a:r>
            <a:br>
              <a:rPr lang="ru-RU" sz="2000" dirty="0" smtClean="0"/>
            </a:br>
            <a:r>
              <a:rPr lang="ru-RU" sz="2000" dirty="0"/>
              <a:t/>
            </a:r>
            <a:br>
              <a:rPr lang="ru-RU" sz="2000" dirty="0"/>
            </a:br>
            <a:r>
              <a:rPr lang="ru-RU" sz="2000" b="1" dirty="0" smtClean="0"/>
              <a:t>Программа </a:t>
            </a:r>
            <a:r>
              <a:rPr lang="ru-RU" sz="2000" b="1" dirty="0"/>
              <a:t>телестудии представляет систему занятий с подростками, которые интересуются искусством тележурналистики и хотят научиться создавать видеосюжеты, собственные телепередачи, овладеть современными компьютерными технологиями. </a:t>
            </a:r>
            <a:r>
              <a:rPr lang="ru-RU" sz="2000" b="1" dirty="0" smtClean="0"/>
              <a:t/>
            </a:r>
            <a:br>
              <a:rPr lang="ru-RU" sz="2000" b="1" dirty="0" smtClean="0"/>
            </a:br>
            <a:r>
              <a:rPr lang="ru-RU" sz="2000" b="1" dirty="0"/>
              <a:t/>
            </a:r>
            <a:br>
              <a:rPr lang="ru-RU" sz="2000" b="1" dirty="0"/>
            </a:br>
            <a:r>
              <a:rPr lang="ru-RU" sz="2000" b="1" dirty="0" smtClean="0"/>
              <a:t>Она </a:t>
            </a:r>
            <a:r>
              <a:rPr lang="ru-RU" sz="2000" b="1" dirty="0"/>
              <a:t>составлена в соответствии с законом «Об образовании», федеральными и региональными правовыми документами, отражающими проблемы и задачи формирования личности подростка в современной образовательной среде, обеспеченной компьютерными технологиями и направлена на развитие креативности мышления, творческого потенциала в деятельности подростков. </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873" y="1203700"/>
            <a:ext cx="2931102" cy="2054889"/>
          </a:xfrm>
          <a:prstGeom prst="rect">
            <a:avLst/>
          </a:prstGeom>
        </p:spPr>
      </p:pic>
    </p:spTree>
    <p:extLst>
      <p:ext uri="{BB962C8B-B14F-4D97-AF65-F5344CB8AC3E}">
        <p14:creationId xmlns:p14="http://schemas.microsoft.com/office/powerpoint/2010/main" val="225838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0080" y="241069"/>
            <a:ext cx="8379229" cy="6018415"/>
          </a:xfrm>
        </p:spPr>
        <p:txBody>
          <a:bodyPr/>
          <a:lstStyle/>
          <a:p>
            <a:r>
              <a:rPr lang="ru-RU" sz="1600" b="1" dirty="0"/>
              <a:t>Цель программы: </a:t>
            </a:r>
            <a:r>
              <a:rPr lang="ru-RU" sz="1600" b="1" dirty="0" smtClean="0"/>
              <a:t/>
            </a:r>
            <a:br>
              <a:rPr lang="ru-RU" sz="1600" b="1" dirty="0" smtClean="0"/>
            </a:br>
            <a:r>
              <a:rPr lang="ru-RU" sz="1600" dirty="0"/>
              <a:t/>
            </a:r>
            <a:br>
              <a:rPr lang="ru-RU" sz="1600" dirty="0"/>
            </a:br>
            <a:r>
              <a:rPr lang="ru-RU" sz="1600" dirty="0"/>
              <a:t>*</a:t>
            </a:r>
            <a:r>
              <a:rPr lang="ru-RU" sz="1600" b="1" dirty="0" smtClean="0"/>
              <a:t>Содействие </a:t>
            </a:r>
            <a:r>
              <a:rPr lang="ru-RU" sz="1600" b="1" dirty="0"/>
              <a:t>в приобретении подростками начальных навыков профессии тележурналиста, оператора, режиссера, монтажера, продюсера, редактора, звуковика </a:t>
            </a:r>
            <a:r>
              <a:rPr lang="ru-RU" sz="1600" b="1" dirty="0" smtClean="0"/>
              <a:t>и развитие </a:t>
            </a:r>
            <a:r>
              <a:rPr lang="ru-RU" sz="1600" b="1" dirty="0"/>
              <a:t>творческих способностей </a:t>
            </a:r>
            <a:r>
              <a:rPr lang="ru-RU" sz="1600" b="1" dirty="0" smtClean="0"/>
              <a:t>у обучающихся</a:t>
            </a:r>
            <a:r>
              <a:rPr lang="ru-RU" sz="1600" b="1" dirty="0"/>
              <a:t>. </a:t>
            </a:r>
            <a:r>
              <a:rPr lang="ru-RU" sz="1600" b="1" dirty="0" smtClean="0"/>
              <a:t/>
            </a:r>
            <a:br>
              <a:rPr lang="ru-RU" sz="1600" b="1" dirty="0" smtClean="0"/>
            </a:br>
            <a:r>
              <a:rPr lang="ru-RU" sz="1600" b="1" dirty="0"/>
              <a:t/>
            </a:r>
            <a:br>
              <a:rPr lang="ru-RU" sz="1600" b="1" dirty="0"/>
            </a:br>
            <a:r>
              <a:rPr lang="ru-RU" sz="1600" b="1" dirty="0"/>
              <a:t> </a:t>
            </a:r>
            <a:br>
              <a:rPr lang="ru-RU" sz="1600" b="1" dirty="0"/>
            </a:br>
            <a:r>
              <a:rPr lang="ru-RU" sz="1600" b="1" dirty="0"/>
              <a:t>Задачи: </a:t>
            </a:r>
            <a:br>
              <a:rPr lang="ru-RU" sz="1600" b="1" dirty="0"/>
            </a:br>
            <a:r>
              <a:rPr lang="ru-RU" sz="1600" b="1" dirty="0"/>
              <a:t>*</a:t>
            </a:r>
            <a:r>
              <a:rPr lang="ru-RU" sz="1600" b="1" dirty="0" smtClean="0"/>
              <a:t>Обучение </a:t>
            </a:r>
            <a:r>
              <a:rPr lang="ru-RU" sz="1600" b="1" dirty="0"/>
              <a:t>учеников теории и методике журналистского творчества, быстро реагировать на события, происходящие вокруг </a:t>
            </a:r>
            <a:r>
              <a:rPr lang="ru-RU" sz="1600" b="1" dirty="0" smtClean="0"/>
              <a:t>них; </a:t>
            </a:r>
            <a:r>
              <a:rPr lang="ru-RU" sz="1600" b="1" dirty="0"/>
              <a:t/>
            </a:r>
            <a:br>
              <a:rPr lang="ru-RU" sz="1600" b="1" dirty="0"/>
            </a:br>
            <a:r>
              <a:rPr lang="ru-RU" sz="1600" b="1" dirty="0"/>
              <a:t>*</a:t>
            </a:r>
            <a:r>
              <a:rPr lang="ru-RU" sz="1600" b="1" dirty="0" smtClean="0"/>
              <a:t>Обучение </a:t>
            </a:r>
            <a:r>
              <a:rPr lang="ru-RU" sz="1600" b="1" dirty="0"/>
              <a:t>учеников теории и методики операторского искусства и </a:t>
            </a:r>
            <a:r>
              <a:rPr lang="ru-RU" sz="1600" b="1" dirty="0" smtClean="0"/>
              <a:t>видеомонтажа;</a:t>
            </a:r>
            <a:r>
              <a:rPr lang="ru-RU" sz="1600" b="1" dirty="0"/>
              <a:t/>
            </a:r>
            <a:br>
              <a:rPr lang="ru-RU" sz="1600" b="1" dirty="0"/>
            </a:br>
            <a:r>
              <a:rPr lang="ru-RU" sz="1600" b="1" dirty="0"/>
              <a:t>*</a:t>
            </a:r>
            <a:r>
              <a:rPr lang="ru-RU" sz="1600" b="1" dirty="0" smtClean="0"/>
              <a:t>Развитие </a:t>
            </a:r>
            <a:r>
              <a:rPr lang="ru-RU" sz="1600" b="1" dirty="0"/>
              <a:t>орфографической зоркости, внимания, памяти, литературных и творческих </a:t>
            </a:r>
            <a:r>
              <a:rPr lang="ru-RU" sz="1600" b="1" dirty="0" smtClean="0"/>
              <a:t>способностей;</a:t>
            </a:r>
            <a:r>
              <a:rPr lang="ru-RU" sz="1600" b="1" dirty="0"/>
              <a:t/>
            </a:r>
            <a:br>
              <a:rPr lang="ru-RU" sz="1600" b="1" dirty="0"/>
            </a:br>
            <a:r>
              <a:rPr lang="ru-RU" sz="1600" b="1" dirty="0" smtClean="0"/>
              <a:t>*Развитие </a:t>
            </a:r>
            <a:r>
              <a:rPr lang="ru-RU" sz="1600" b="1" dirty="0"/>
              <a:t>интеллектуальных, коммуникативных способностей </a:t>
            </a:r>
            <a:r>
              <a:rPr lang="ru-RU" sz="1600" b="1" dirty="0" smtClean="0"/>
              <a:t>личности; </a:t>
            </a:r>
            <a:r>
              <a:rPr lang="ru-RU" sz="1600" b="1" dirty="0"/>
              <a:t/>
            </a:r>
            <a:br>
              <a:rPr lang="ru-RU" sz="1600" b="1" dirty="0"/>
            </a:br>
            <a:r>
              <a:rPr lang="ru-RU" sz="1600" b="1" dirty="0"/>
              <a:t>*</a:t>
            </a:r>
            <a:r>
              <a:rPr lang="ru-RU" sz="1600" b="1" dirty="0" smtClean="0"/>
              <a:t>Развитие </a:t>
            </a:r>
            <a:r>
              <a:rPr lang="ru-RU" sz="1600" b="1" dirty="0"/>
              <a:t>способности самостоятельно определять свои взгляды, позиции, способности принимать решения и нести за них </a:t>
            </a:r>
            <a:r>
              <a:rPr lang="ru-RU" sz="1600" b="1" dirty="0" smtClean="0"/>
              <a:t>ответственность;</a:t>
            </a:r>
            <a:r>
              <a:rPr lang="ru-RU" sz="1600" b="1" dirty="0"/>
              <a:t/>
            </a:r>
            <a:br>
              <a:rPr lang="ru-RU" sz="1600" b="1" dirty="0"/>
            </a:br>
            <a:r>
              <a:rPr lang="ru-RU" sz="1600" b="1" dirty="0"/>
              <a:t>*</a:t>
            </a:r>
            <a:r>
              <a:rPr lang="ru-RU" sz="1600" b="1" dirty="0" smtClean="0"/>
              <a:t>Развитие </a:t>
            </a:r>
            <a:r>
              <a:rPr lang="ru-RU" sz="1600" b="1" dirty="0"/>
              <a:t>аналитического мышления, способности к обобщению полученных знаний, развитие коммуникативных </a:t>
            </a:r>
            <a:r>
              <a:rPr lang="ru-RU" sz="1600" b="1" dirty="0" smtClean="0"/>
              <a:t>качеств; </a:t>
            </a:r>
            <a:r>
              <a:rPr lang="ru-RU" sz="1600" b="1" dirty="0"/>
              <a:t/>
            </a:r>
            <a:br>
              <a:rPr lang="ru-RU" sz="1600" b="1" dirty="0"/>
            </a:br>
            <a:r>
              <a:rPr lang="ru-RU" sz="1600" b="1" dirty="0"/>
              <a:t>*</a:t>
            </a:r>
            <a:r>
              <a:rPr lang="ru-RU" sz="1600" b="1" dirty="0" smtClean="0"/>
              <a:t>Создание </a:t>
            </a:r>
            <a:r>
              <a:rPr lang="ru-RU" sz="1600" b="1" dirty="0"/>
              <a:t>образовательной среды, направленной на становление личности подростка как гражданина общества. </a:t>
            </a:r>
            <a:r>
              <a:rPr lang="ru-RU" sz="1200" b="1" dirty="0"/>
              <a:t/>
            </a:r>
            <a:br>
              <a:rPr lang="ru-RU" sz="1200" b="1" dirty="0"/>
            </a:br>
            <a:endParaRPr lang="ru-RU" sz="12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311" y="1248988"/>
            <a:ext cx="2857500" cy="1600200"/>
          </a:xfrm>
          <a:prstGeom prst="rect">
            <a:avLst/>
          </a:prstGeom>
        </p:spPr>
      </p:pic>
    </p:spTree>
    <p:extLst>
      <p:ext uri="{BB962C8B-B14F-4D97-AF65-F5344CB8AC3E}">
        <p14:creationId xmlns:p14="http://schemas.microsoft.com/office/powerpoint/2010/main" val="253363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1005" y="1670858"/>
            <a:ext cx="8825658" cy="3912857"/>
          </a:xfrm>
        </p:spPr>
        <p:txBody>
          <a:bodyPr/>
          <a:lstStyle/>
          <a:p>
            <a:r>
              <a:rPr lang="ru-RU" sz="3200" b="1" dirty="0"/>
              <a:t>Программа по форме организации является кружковой. По объему программа составляет 68 часов и предназначена для учащихся </a:t>
            </a:r>
            <a:r>
              <a:rPr lang="ru-RU" sz="3200" b="1" dirty="0" smtClean="0"/>
              <a:t>5 - 9 </a:t>
            </a:r>
            <a:r>
              <a:rPr lang="ru-RU" sz="3200" b="1" dirty="0"/>
              <a:t>классов в возрасте </a:t>
            </a:r>
            <a:r>
              <a:rPr lang="ru-RU" sz="3200" b="1" dirty="0" smtClean="0"/>
              <a:t>11-17 </a:t>
            </a:r>
            <a:r>
              <a:rPr lang="ru-RU" sz="3200" b="1" dirty="0"/>
              <a:t>лет. Программа рассчитана на 1 год обучения.</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596" y="3931919"/>
            <a:ext cx="3771207" cy="2565308"/>
          </a:xfrm>
          <a:prstGeom prst="rect">
            <a:avLst/>
          </a:prstGeom>
        </p:spPr>
      </p:pic>
    </p:spTree>
    <p:extLst>
      <p:ext uri="{BB962C8B-B14F-4D97-AF65-F5344CB8AC3E}">
        <p14:creationId xmlns:p14="http://schemas.microsoft.com/office/powerpoint/2010/main" val="80038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6705" y="498764"/>
            <a:ext cx="8129848" cy="3366654"/>
          </a:xfrm>
        </p:spPr>
        <p:txBody>
          <a:bodyPr/>
          <a:lstStyle/>
          <a:p>
            <a:r>
              <a:rPr lang="ru-RU" sz="2800" b="1" dirty="0"/>
              <a:t>Телевизионный язык: умение рассказывать «картинками». Композиция телевизионного сюжета. Типы и элементы телевизионных сюжетов. Взаимодействие журналиста и оператора при работе над сюжетом. Понятия «закадровый текст», «</a:t>
            </a:r>
            <a:r>
              <a:rPr lang="ru-RU" sz="2800" b="1" dirty="0" err="1"/>
              <a:t>синхрон</a:t>
            </a:r>
            <a:r>
              <a:rPr lang="ru-RU" sz="2800" b="1" dirty="0"/>
              <a:t>», «</a:t>
            </a:r>
            <a:r>
              <a:rPr lang="ru-RU" sz="2800" b="1" dirty="0" err="1"/>
              <a:t>лайф</a:t>
            </a:r>
            <a:r>
              <a:rPr lang="ru-RU" sz="2800" b="1" dirty="0"/>
              <a:t>», «</a:t>
            </a:r>
            <a:r>
              <a:rPr lang="ru-RU" sz="2800" b="1" dirty="0" err="1"/>
              <a:t>экшн</a:t>
            </a:r>
            <a:r>
              <a:rPr lang="ru-RU" sz="2800" b="1" dirty="0"/>
              <a:t>», «стенд-ап».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203" y="3424843"/>
            <a:ext cx="4595812" cy="2844165"/>
          </a:xfrm>
          <a:prstGeom prst="rect">
            <a:avLst/>
          </a:prstGeom>
        </p:spPr>
      </p:pic>
    </p:spTree>
    <p:extLst>
      <p:ext uri="{BB962C8B-B14F-4D97-AF65-F5344CB8AC3E}">
        <p14:creationId xmlns:p14="http://schemas.microsoft.com/office/powerpoint/2010/main" val="3365649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577</TotalTime>
  <Words>315</Words>
  <Application>Microsoft Office PowerPoint</Application>
  <PresentationFormat>Широкоэкранный</PresentationFormat>
  <Paragraphs>26</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Century Gothic</vt:lpstr>
      <vt:lpstr>Microsoft Sans Serif</vt:lpstr>
      <vt:lpstr>Tahoma</vt:lpstr>
      <vt:lpstr>Wingdings 3</vt:lpstr>
      <vt:lpstr>Ион</vt:lpstr>
      <vt:lpstr>      «МЕТОДИЧЕСКАЯ КИНО - ФОТО МУЛЬТ - СТУДИЯ» «НОМИНАЦИЯ МЕТОДИЧЕСКИХ КЕЙСОВ ПО ДОП ХУДОЖЕСТВЕННОЙ НАПРАВЛЕННОСТИ»  </vt:lpstr>
      <vt:lpstr>Программа представляет собой реализацию идеи создания студии детского телевидения «Школьное Телевидение».   Она предусматривает участие учеников 5- 9-х классов в разработке авторских сюжетов, телепередач и тематических видеороликов, работа над которыми включает в себя технические процессы работы на телевидении.   На практике осваивают особенности  телевизионных профессий </vt:lpstr>
      <vt:lpstr>Во все времена средства массовой информации оказывали влияние на формирование мышления подростка.  Информация, получаемая при помощи СМИ, стала уже привычной, наравне информации из книг, учебников, от учителей, родителей.   Самым популярным видом СМИ является телевидение, которое по своему эмоциональному и психологическому воздействию на человека преобладает над другими формами отражения реальной жизни. Такой способ познания действительности становится для подростков интереснее, доступнее, что отчасти связано и с развитием новых технологий, которые молодое поколение осваивает довольно оперативно.   Владение новыми информационными технологиями –   одно из условий конкурентоспособности человека в  современном мире. Следовательно, уже сегодня можно  начинать обучать детей основам телевидения – это  предоставит им значительные конкурентные преимущества  в их будущей сфере деятельности.  </vt:lpstr>
      <vt:lpstr>Пройдя курс обучения, подростки приобретут начальные навыки профессии тележурналиста, оператора, режиссера, узнают историю, виды и формы СМИ, виды жанров телевизионной журналистики, научатся собирать и обрабатывать информацию, сформируют свою жизненную позицию.    </vt:lpstr>
      <vt:lpstr>Программа «Школьное телевидение» направлена на содействие участия самих ребят в разработке авторских сюжетов, которые включают в себя написание сценария, видеосъемку, монтаж и озвучивание материала.</vt:lpstr>
      <vt:lpstr>  Программа телестудии представляет систему занятий с подростками, которые интересуются искусством тележурналистики и хотят научиться создавать видеосюжеты, собственные телепередачи, овладеть современными компьютерными технологиями.   Она составлена в соответствии с законом «Об образовании», федеральными и региональными правовыми документами, отражающими проблемы и задачи формирования личности подростка в современной образовательной среде, обеспеченной компьютерными технологиями и направлена на развитие креативности мышления, творческого потенциала в деятельности подростков.  </vt:lpstr>
      <vt:lpstr>Цель программы:   *Содействие в приобретении подростками начальных навыков профессии тележурналиста, оператора, режиссера, монтажера, продюсера, редактора, звуковика и развитие творческих способностей у обучающихся.     Задачи:  *Обучение учеников теории и методике журналистского творчества, быстро реагировать на события, происходящие вокруг них;  *Обучение учеников теории и методики операторского искусства и видеомонтажа; *Развитие орфографической зоркости, внимания, памяти, литературных и творческих способностей; *Развитие интеллектуальных, коммуникативных способностей личности;  *Развитие способности самостоятельно определять свои взгляды, позиции, способности принимать решения и нести за них ответственность; *Развитие аналитического мышления, способности к обобщению полученных знаний, развитие коммуникативных качеств;  *Создание образовательной среды, направленной на становление личности подростка как гражданина общества.  </vt:lpstr>
      <vt:lpstr>Программа по форме организации является кружковой. По объему программа составляет 68 часов и предназначена для учащихся 5 - 9 классов в возрасте 11-17 лет. Программа рассчитана на 1 год обучения. </vt:lpstr>
      <vt:lpstr>Телевизионный язык: умение рассказывать «картинками». Композиция телевизионного сюжета. Типы и элементы телевизионных сюжетов. Взаимодействие журналиста и оператора при работе над сюжетом. Понятия «закадровый текст», «синхрон», «лайф», «экшн», «стенд-ап». </vt:lpstr>
      <vt:lpstr>Новости.   Критерии отбора новостей. Вѐрстка новостного выпуска. «Классический», «домашний», «публицистический» стиль новостей. Сбор информации. Источники информации. Достоверность информации. Информационный повод. Особенности работы над информационным сюжетом. «Подводка» к информационному сюжету.  </vt:lpstr>
      <vt:lpstr>Интервью  Цели и особенности интервью. Активное слушание. Коммуникативные техники. Подготовка вопросов для интервью. Требования к вопросу. Взаимодействие журналиста и оператора при съѐмке интервью.   Документальный видеофильм   Художественная документалистика. Этапы работы над сценарием документального фильма. Съѐмки документального фильма: особенности работы с героями и натурой. Использование архивных материалов. </vt:lpstr>
      <vt:lpstr>  Ведущий телепрограммы   Ведение эфира. Имидж ведущего. Речь на телевидении. Интонация, логические паузы, акценты в речи. Принципы работы ведущего с оператором в студии.   Видеокамера  Устройство цифровой видеокамеры. Обращение с видеокамерой. Функциональное назначение элементов управления видеокамерой и их грамотное применение. Техника безопасности при работе с видеокамерой.  Также другие возможности видеокамеры – качественное фотографирование </vt:lpstr>
      <vt:lpstr>Видеоряд.  Требования к видеоряду. Основные правила видеосъѐмки. Баланс белого, освещенность кадра, выравнивание кадра по вертикали. Устойчивость камеры при съѐмках без штатива.   Композиция кадра.  План: крупный, средний, общий. Ракурс. Перспектива. Глубина кадра. Свет и цвет.   Человек в кадре.  Выбор плана при съѐмке человека. Монтаж по крупности. Обрезка, «воздух». Съѐмка взаимодействующих объектов. Съѐмки диалога. «Правило восьмѐрки». Съѐмка интервью. «Говорящий фон». Съѐмка «стенд-апа».  Внутрикадровый монтаж.  Панорама. Переход фокуса. Движение камеры. Монтажная фраза.   </vt:lpstr>
      <vt:lpstr>Съѐмка телесюжета.  Взаимодействие оператора и журналиста по решению творческой задачи. «Картинка» - основа телесюжета. Алгоритм работы оператора при съѐмке телесюжета. Съѐмки в особых условиях освещенности.  Видеомонтаж. Тема 15. Основы видеомонтажа.  Оборудование для видеомонтажа. Основные правила и меры безопасности при обращении с компьютером. Работа с видеофайлами на компьютере. Программы для обработки и просмотра видеофайлов. Требования к компьютеру для видеомонтажа. Технология видеомонтажа.  </vt:lpstr>
      <vt:lpstr>Монтажный план сюжета  Обработка исходного материала. Создание монтажного листа, монтажного плана сюжета. Принципы монтажа видеоряда. Монтаж по крупности, монтаж по ориентации в пространстве, монтаж по фазе движения и пр. Использование «перебивок», деталей.   Импортирование видеофайлов на компьютер.  Работа с программой видеомонтажа. Создание видеофайлов для монтажа видеосюжета. Запись закадрового текста.  </vt:lpstr>
      <vt:lpstr>Программа видеомонтажа  Основные инструменты программы видеомонтажа. Интерфейс программы. Форматы видеофайлов. Настройки программы для начала работы.    Звуковой ряд телесюжета Размещение на дорожке видеоредактора закадрового теста и синхронов. Создание файла проекта. Работа с программой видеомонтажа. </vt:lpstr>
      <vt:lpstr>Построение видеоряда Размещение видео на дорожке видеоредактора. Сочетание звукового ряда с видеорядом сюжета.    Создание видеофайла телесюжета  Создание видеофайла телесюжета. Экспортирование файла на видеокамеру и другие носители.   Специальные инструменты видеомонтажа. Создание титров и заставок. Эффекты перехода, использование функций. Видеофильтры. Использование изображений и аудиофайлов при создании видеофайла.  </vt:lpstr>
      <vt:lpstr>Кружок «Школьное телевидение» даст возможность накопить опыт для дальнейшей жизни, научит свободно ориентироваться в информационном пространстве и высказывать свою точку зрения на различные значимые события общественной жизни. Занятия по данной программе помогут обучающимся овладеть секретами мастерства журналиста, научиться логически думать, грамотно излагать свои мысли и ориентироваться в информационном пространстве.</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«МЕТОДИЧЕСКАЯ КИНО - ФОТО МУЛЬТ - СТУДИЯ» «НОМИНАЦИЯ МЕТОДИЧЕСКИХ КЕЙСОВ ПО ДОП ХУДОЖЕСТВЕННОЙ НАПРАВЛЕННОСТИ»</dc:title>
  <dc:creator>Пользователь Windows</dc:creator>
  <cp:lastModifiedBy>Пользователь Windows</cp:lastModifiedBy>
  <cp:revision>16</cp:revision>
  <dcterms:created xsi:type="dcterms:W3CDTF">2022-11-25T09:25:05Z</dcterms:created>
  <dcterms:modified xsi:type="dcterms:W3CDTF">2022-12-01T09:35:30Z</dcterms:modified>
</cp:coreProperties>
</file>